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9" r:id="rId2"/>
    <p:sldId id="280" r:id="rId3"/>
    <p:sldId id="286" r:id="rId4"/>
    <p:sldId id="287" r:id="rId5"/>
    <p:sldId id="290" r:id="rId6"/>
    <p:sldId id="293" r:id="rId7"/>
    <p:sldId id="288" r:id="rId8"/>
  </p:sldIdLst>
  <p:sldSz cx="18288000" cy="10287000"/>
  <p:notesSz cx="18288000" cy="10287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686" y="-926"/>
      </p:cViewPr>
      <p:guideLst>
        <p:guide orient="horz" pos="285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D633A-00BC-470F-88FC-7BE4C9A32BCD}" type="datetimeFigureOut">
              <a:rPr lang="it-IT" smtClean="0"/>
              <a:t>26/03/2025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7DAF-4A01-4A6D-8285-F6962DBEFE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3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54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ofratellicozzi.com/news/contest-scuole-2024-vota-il-tuo-progetto-preferit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hyperlink" Target="https://www.museofratellicozzi.com/news/contest-scuole-2024-ecco-i-vincitor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4375"/>
            <a:ext cx="18288000" cy="1026262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D6D2EAC6-6BBF-73FE-741C-ECE376DCC210}"/>
              </a:ext>
            </a:extLst>
          </p:cNvPr>
          <p:cNvSpPr/>
          <p:nvPr/>
        </p:nvSpPr>
        <p:spPr>
          <a:xfrm>
            <a:off x="3143249" y="3035812"/>
            <a:ext cx="12001500" cy="4191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>
                <a:latin typeface="Gill Sans MT" panose="020B0502020104020203" pitchFamily="34" charset="0"/>
              </a:rPr>
              <a:t>INCLUSIONE. LA GENERAZIONE Z COME ACCOGLIE LE DIVERSITA'?</a:t>
            </a:r>
          </a:p>
          <a:p>
            <a:pPr algn="ctr"/>
            <a:r>
              <a:rPr lang="it-IT" sz="4400" b="1" i="1" dirty="0">
                <a:solidFill>
                  <a:schemeClr val="tx1"/>
                </a:solidFill>
                <a:latin typeface="GillSans" panose="020B0602020204020204" pitchFamily="34" charset="0"/>
              </a:rPr>
              <a:t>Un progetto di</a:t>
            </a:r>
          </a:p>
          <a:p>
            <a:pPr algn="ctr"/>
            <a:endParaRPr lang="it-IT" sz="6000" dirty="0">
              <a:latin typeface="GillSans" panose="020B0602020204020204" pitchFamily="34" charset="0"/>
            </a:endParaRP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BADC4FB8-4C16-060E-1EB8-A353DD1A0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6977773" y="6508750"/>
            <a:ext cx="4332453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" y="24375"/>
            <a:ext cx="18288000" cy="102626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7DEC0E4-B6D8-7771-761D-490421A223BD}"/>
              </a:ext>
            </a:extLst>
          </p:cNvPr>
          <p:cNvSpPr/>
          <p:nvPr/>
        </p:nvSpPr>
        <p:spPr>
          <a:xfrm>
            <a:off x="1143000" y="1181100"/>
            <a:ext cx="16002000" cy="83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14DE2-602A-3600-FE71-8E6B93D8DB27}"/>
              </a:ext>
            </a:extLst>
          </p:cNvPr>
          <p:cNvSpPr txBox="1"/>
          <p:nvPr/>
        </p:nvSpPr>
        <p:spPr>
          <a:xfrm>
            <a:off x="1447800" y="2904202"/>
            <a:ext cx="15240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«L’Associazione Friends of Museo Fratelli Cozzi intende contribuire al </a:t>
            </a:r>
            <a:r>
              <a:rPr lang="it-IT" sz="2400" b="1" i="1" dirty="0">
                <a:latin typeface="Gill Sans MT" panose="020B0502020104020203" pitchFamily="34" charset="0"/>
                <a:ea typeface="Calibri" panose="020F0502020204030204" pitchFamily="34" charset="0"/>
              </a:rPr>
              <a:t>raggiungimento dei due obiettivi Onu dell’agenda 2030: Istruzione di qualità e Riduzione delle disuguaglianze </a:t>
            </a:r>
            <a:r>
              <a:rPr lang="it-IT" sz="2400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e intende anche promuovere la convenzione ONU del 2006 (ratificata dal nostro Parlamento nel 2009) sui diritti delle persone con disabilità. Tale convenzione ribadisce i diritti umani anche nella condizione di disabilità. Tra questi diritti vi è anche il prendere parte su base di uguaglianza con gli altri alla vita culturale. </a:t>
            </a:r>
          </a:p>
          <a:p>
            <a:r>
              <a:rPr lang="it-IT" sz="2400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In tema di riduzione delle disuguaglianze la nostra associazione intende inoltre agire per la sensibilizzazione di studenti e studentesse del territorio, così come indicato negli obiettivi dell’agenda 2030: </a:t>
            </a:r>
            <a:r>
              <a:rPr lang="it-IT" sz="2400" b="1" i="1" dirty="0">
                <a:solidFill>
                  <a:srgbClr val="FF0000"/>
                </a:solidFill>
                <a:latin typeface="Gill Sans MT" panose="020B0502020104020203" pitchFamily="34" charset="0"/>
                <a:ea typeface="Calibri" panose="020F0502020204030204" pitchFamily="34" charset="0"/>
              </a:rPr>
              <a:t>“ </a:t>
            </a:r>
            <a:r>
              <a:rPr lang="it-IT" sz="2400" b="1" i="1" dirty="0">
                <a:latin typeface="Gill Sans MT" panose="020B0502020104020203" pitchFamily="34" charset="0"/>
                <a:ea typeface="Calibri" panose="020F0502020204030204" pitchFamily="34" charset="0"/>
              </a:rPr>
              <a:t>assicurarsi che tutti gli studenti acquisiscano le conoscenze e le competenze necessarie per promuovere lo sviluppo sostenibile attraverso, tra l’altro, l'educazione per lo sviluppo sostenibile e stili di vita sostenibili, i diritti umani, l'uguaglianza di genere, la promozione di una cultura di pace e di non violenza, la cittadinanza globale e la valorizzazione della diversità culturale e del contributo della cultura allo sviluppo sostenibile.»</a:t>
            </a:r>
          </a:p>
          <a:p>
            <a:r>
              <a:rPr lang="it-IT" sz="2400" i="1" dirty="0">
                <a:latin typeface="Gill Sans MT" panose="020B0502020104020203" pitchFamily="34" charset="0"/>
                <a:ea typeface="Calibri" panose="020F0502020204030204" pitchFamily="34" charset="0"/>
              </a:rPr>
              <a:t>In aderenza a questi principi, il progetto 2024/25 di Friends of Museo Fratelli Cozzi è quello di attivarsi per la piena accessibilità del Museo alle persone con disabilità affinché possano fruire di tutti i contenuti presenti e impegnarsi per continuare le attività con le scuole iniziate nel 2022, volte a rendere protagoniste le nuove generazioni, affinché studenti e studentesse divengano promotori della cultura, del cambiamento, dell’inclusione.</a:t>
            </a:r>
            <a:r>
              <a:rPr lang="it-IT" sz="2400" i="1" dirty="0">
                <a:latin typeface="Gill Sans MT" panose="020B0502020104020203" pitchFamily="34" charset="0"/>
              </a:rPr>
              <a:t>» </a:t>
            </a:r>
          </a:p>
          <a:p>
            <a:endParaRPr lang="it-IT" sz="2400" i="1" dirty="0">
              <a:solidFill>
                <a:schemeClr val="bg1"/>
              </a:solidFill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latin typeface="Gill Sans MT" panose="020B0502020104020203" pitchFamily="34" charset="0"/>
              </a:rPr>
              <a:t>Associazione Friends of Museo Fratelli Cozzi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5695F8-CC8F-E735-6DB4-E2198983A4F1}"/>
              </a:ext>
            </a:extLst>
          </p:cNvPr>
          <p:cNvSpPr txBox="1"/>
          <p:nvPr/>
        </p:nvSpPr>
        <p:spPr>
          <a:xfrm>
            <a:off x="2667000" y="1714500"/>
            <a:ext cx="1303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Come agisce Friends of Museo Fratelli Cozzi?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4956651" y="8409239"/>
            <a:ext cx="2166226" cy="10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4375"/>
            <a:ext cx="18288000" cy="1026262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62000" y="419100"/>
            <a:ext cx="16800534" cy="15760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6739"/>
              </a:lnSpc>
            </a:pPr>
            <a:endParaRPr lang="en-US" sz="500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7DEC0E4-B6D8-7771-761D-490421A223BD}"/>
              </a:ext>
            </a:extLst>
          </p:cNvPr>
          <p:cNvSpPr/>
          <p:nvPr/>
        </p:nvSpPr>
        <p:spPr>
          <a:xfrm>
            <a:off x="1023343" y="1446908"/>
            <a:ext cx="16002000" cy="83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739"/>
              </a:lnSpc>
            </a:pPr>
            <a:endParaRPr lang="en-US" dirty="0"/>
          </a:p>
        </p:txBody>
      </p:sp>
      <p:pic>
        <p:nvPicPr>
          <p:cNvPr id="20" name="Immagine 19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4859117" y="8727223"/>
            <a:ext cx="2166226" cy="107315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15695F8-CC8F-E735-6DB4-E2198983A4F1}"/>
              </a:ext>
            </a:extLst>
          </p:cNvPr>
          <p:cNvSpPr txBox="1"/>
          <p:nvPr/>
        </p:nvSpPr>
        <p:spPr>
          <a:xfrm>
            <a:off x="2819400" y="1925444"/>
            <a:ext cx="1303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Gli obiettivi dell’Associazione</a:t>
            </a:r>
          </a:p>
        </p:txBody>
      </p:sp>
      <p:sp>
        <p:nvSpPr>
          <p:cNvPr id="23" name="Shape 2"/>
          <p:cNvSpPr/>
          <p:nvPr/>
        </p:nvSpPr>
        <p:spPr>
          <a:xfrm>
            <a:off x="3363105" y="2882313"/>
            <a:ext cx="5184965" cy="3212873"/>
          </a:xfrm>
          <a:prstGeom prst="roundRect">
            <a:avLst>
              <a:gd name="adj" fmla="val 3232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4" name="Text 3"/>
          <p:cNvSpPr/>
          <p:nvPr/>
        </p:nvSpPr>
        <p:spPr>
          <a:xfrm>
            <a:off x="3860738" y="3178016"/>
            <a:ext cx="4134326" cy="315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Woman in Power e Gender Gap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5" name="Text 4"/>
          <p:cNvSpPr/>
          <p:nvPr/>
        </p:nvSpPr>
        <p:spPr>
          <a:xfrm>
            <a:off x="3860738" y="3756647"/>
            <a:ext cx="4368862" cy="18402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15"/>
              </a:lnSpc>
            </a:pPr>
            <a:r>
              <a:rPr lang="it-IT" sz="2000" dirty="0">
                <a:solidFill>
                  <a:srgbClr val="FFFFFF"/>
                </a:solidFill>
              </a:rPr>
              <a:t>Dedicato alla valorizzazione del mondo femminile, </a:t>
            </a:r>
            <a:r>
              <a:rPr lang="it-IT" sz="2000" b="1" dirty="0">
                <a:solidFill>
                  <a:srgbClr val="FFFFFF"/>
                </a:solidFill>
              </a:rPr>
              <a:t>Woman in </a:t>
            </a:r>
            <a:r>
              <a:rPr lang="it-IT" sz="2000" b="1" dirty="0" err="1">
                <a:solidFill>
                  <a:srgbClr val="FFFFFF"/>
                </a:solidFill>
              </a:rPr>
              <a:t>Power</a:t>
            </a:r>
            <a:r>
              <a:rPr lang="it-IT" sz="2000" dirty="0">
                <a:solidFill>
                  <a:srgbClr val="FFFFFF"/>
                </a:solidFill>
              </a:rPr>
              <a:t> nasce nel 2008 dalla volontà di vedere con uno sguardo diverso la figura della donna nel mondo </a:t>
            </a:r>
            <a:r>
              <a:rPr lang="it-IT" sz="2000" dirty="0" err="1">
                <a:solidFill>
                  <a:srgbClr val="FFFFFF"/>
                </a:solidFill>
              </a:rPr>
              <a:t>automotive</a:t>
            </a:r>
            <a:r>
              <a:rPr lang="it-IT" sz="2000" dirty="0">
                <a:solidFill>
                  <a:srgbClr val="FFFFFF"/>
                </a:solidFill>
              </a:rPr>
              <a:t>. </a:t>
            </a:r>
            <a:r>
              <a:rPr lang="it-IT" sz="2400" b="1" dirty="0">
                <a:solidFill>
                  <a:srgbClr val="FF0000"/>
                </a:solidFill>
              </a:rPr>
              <a:t>Oggi promuove molte iniziative culturali e sociali volte a colmare il gender gap.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Shape 5"/>
          <p:cNvSpPr/>
          <p:nvPr/>
        </p:nvSpPr>
        <p:spPr>
          <a:xfrm>
            <a:off x="9394697" y="2964121"/>
            <a:ext cx="5184965" cy="3212873"/>
          </a:xfrm>
          <a:prstGeom prst="roundRect">
            <a:avLst>
              <a:gd name="adj" fmla="val 3232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27" name="Text 6"/>
          <p:cNvSpPr/>
          <p:nvPr/>
        </p:nvSpPr>
        <p:spPr>
          <a:xfrm>
            <a:off x="9570720" y="3183440"/>
            <a:ext cx="3190875" cy="315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82"/>
              </a:lnSpc>
              <a:buNone/>
            </a:pP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Territorio</a:t>
            </a: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 e </a:t>
            </a: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Cultura</a:t>
            </a: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 di </a:t>
            </a: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Impresa</a:t>
            </a:r>
            <a:endParaRPr 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28" name="Text 7"/>
          <p:cNvSpPr/>
          <p:nvPr/>
        </p:nvSpPr>
        <p:spPr>
          <a:xfrm>
            <a:off x="9570720" y="3838575"/>
            <a:ext cx="4297680" cy="1533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15"/>
              </a:lnSpc>
            </a:pPr>
            <a:r>
              <a:rPr lang="it-IT" sz="2000" dirty="0">
                <a:solidFill>
                  <a:srgbClr val="FFFFFF"/>
                </a:solidFill>
              </a:rPr>
              <a:t>Dobbiamo molto alla terra che ci ha visti nascere e perciò vogliamo restituire: </a:t>
            </a:r>
            <a:r>
              <a:rPr lang="it-IT" sz="2400" dirty="0">
                <a:solidFill>
                  <a:srgbClr val="FFFFFF"/>
                </a:solidFill>
              </a:rPr>
              <a:t>lavoriamo con enti e associazioni per </a:t>
            </a:r>
            <a:r>
              <a:rPr lang="it-IT" sz="2400" b="1" dirty="0">
                <a:solidFill>
                  <a:srgbClr val="FF0000"/>
                </a:solidFill>
              </a:rPr>
              <a:t>promuovere lo sviluppo sociale, culturale e ambientale del nostro territorio</a:t>
            </a:r>
            <a:r>
              <a:rPr lang="it-IT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Shape 8"/>
          <p:cNvSpPr/>
          <p:nvPr/>
        </p:nvSpPr>
        <p:spPr>
          <a:xfrm>
            <a:off x="3359917" y="6177343"/>
            <a:ext cx="5184965" cy="3223050"/>
          </a:xfrm>
          <a:prstGeom prst="roundRect">
            <a:avLst>
              <a:gd name="adj" fmla="val 3222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30" name="Text 9"/>
          <p:cNvSpPr/>
          <p:nvPr/>
        </p:nvSpPr>
        <p:spPr>
          <a:xfrm>
            <a:off x="3855720" y="6390889"/>
            <a:ext cx="4297680" cy="6303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82"/>
              </a:lnSpc>
            </a:pP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Digitalizzazione e Accessibilità</a:t>
            </a:r>
          </a:p>
        </p:txBody>
      </p:sp>
      <p:sp>
        <p:nvSpPr>
          <p:cNvPr id="31" name="Text 10"/>
          <p:cNvSpPr/>
          <p:nvPr/>
        </p:nvSpPr>
        <p:spPr>
          <a:xfrm>
            <a:off x="3831671" y="6864177"/>
            <a:ext cx="4411620" cy="1533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15"/>
              </a:lnSpc>
            </a:pPr>
            <a:r>
              <a:rPr lang="it-IT" sz="2400" b="1" dirty="0">
                <a:solidFill>
                  <a:srgbClr val="FF0000"/>
                </a:solidFill>
              </a:rPr>
              <a:t>Un “museo per tutti</a:t>
            </a:r>
            <a:r>
              <a:rPr lang="it-IT" sz="2000" b="1" dirty="0">
                <a:solidFill>
                  <a:srgbClr val="FF0000"/>
                </a:solidFill>
              </a:rPr>
              <a:t>”: </a:t>
            </a:r>
            <a:r>
              <a:rPr lang="it-IT" sz="2000" b="1" dirty="0">
                <a:solidFill>
                  <a:srgbClr val="FFFFFF"/>
                </a:solidFill>
              </a:rPr>
              <a:t>significa rendere accessibili, fruibili e ideali i nostri spazi anche alle persone con disabilità</a:t>
            </a:r>
            <a:r>
              <a:rPr lang="it-IT" sz="2000" dirty="0">
                <a:solidFill>
                  <a:srgbClr val="FFFFFF"/>
                </a:solidFill>
              </a:rPr>
              <a:t> attraverso visite guidate dedicate e creazioni di percorsi ad hoc. La digitalizzazione è un processo necessario per andare in questa direzione</a:t>
            </a:r>
            <a:endParaRPr lang="en-US" dirty="0"/>
          </a:p>
        </p:txBody>
      </p:sp>
      <p:sp>
        <p:nvSpPr>
          <p:cNvPr id="32" name="Shape 11"/>
          <p:cNvSpPr/>
          <p:nvPr/>
        </p:nvSpPr>
        <p:spPr>
          <a:xfrm>
            <a:off x="9386291" y="6282614"/>
            <a:ext cx="5184965" cy="3223050"/>
          </a:xfrm>
          <a:prstGeom prst="roundRect">
            <a:avLst>
              <a:gd name="adj" fmla="val 3222"/>
            </a:avLst>
          </a:prstGeom>
          <a:solidFill>
            <a:schemeClr val="tx1">
              <a:lumMod val="65000"/>
              <a:lumOff val="35000"/>
            </a:schemeClr>
          </a:solidFill>
          <a:ln w="762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txBody>
          <a:bodyPr/>
          <a:lstStyle/>
          <a:p>
            <a:endParaRPr lang="it-IT" sz="2400"/>
          </a:p>
        </p:txBody>
      </p:sp>
      <p:sp>
        <p:nvSpPr>
          <p:cNvPr id="33" name="Text 12"/>
          <p:cNvSpPr/>
          <p:nvPr/>
        </p:nvSpPr>
        <p:spPr>
          <a:xfrm>
            <a:off x="9516320" y="6392021"/>
            <a:ext cx="3168134" cy="315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482"/>
              </a:lnSpc>
            </a:pP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Programmi</a:t>
            </a: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Educativi</a:t>
            </a: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 per </a:t>
            </a:r>
            <a:r>
              <a:rPr lang="en-US" sz="2400" b="1" u="sng" dirty="0" err="1">
                <a:solidFill>
                  <a:schemeClr val="bg1"/>
                </a:solidFill>
                <a:ea typeface="Dela Gothic One" pitchFamily="34" charset="-122"/>
              </a:rPr>
              <a:t>scuole</a:t>
            </a:r>
            <a:r>
              <a:rPr lang="en-US" sz="2400" b="1" u="sng" dirty="0">
                <a:solidFill>
                  <a:schemeClr val="bg1"/>
                </a:solidFill>
                <a:ea typeface="Dela Gothic One" pitchFamily="34" charset="-122"/>
              </a:rPr>
              <a:t> </a:t>
            </a:r>
          </a:p>
        </p:txBody>
      </p:sp>
      <p:sp>
        <p:nvSpPr>
          <p:cNvPr id="34" name="Text 13"/>
          <p:cNvSpPr/>
          <p:nvPr/>
        </p:nvSpPr>
        <p:spPr>
          <a:xfrm>
            <a:off x="9492511" y="7022105"/>
            <a:ext cx="4393695" cy="1533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415"/>
              </a:lnSpc>
            </a:pPr>
            <a:r>
              <a:rPr lang="it-IT" sz="2000" dirty="0">
                <a:solidFill>
                  <a:srgbClr val="FFFFFF"/>
                </a:solidFill>
              </a:rPr>
              <a:t>Una proposta didattica dedicata alle scuole di ogni grado per diffondere la cultura d’impresa e il “saper fare” italiano. </a:t>
            </a:r>
            <a:r>
              <a:rPr lang="it-IT" sz="2400" b="1" dirty="0">
                <a:solidFill>
                  <a:srgbClr val="FF0000"/>
                </a:solidFill>
              </a:rPr>
              <a:t>Il passato diventa un modo per dare valore al presente e immaginare il futuro, per le nuove generazioni</a:t>
            </a:r>
            <a:r>
              <a:rPr lang="it-IT" sz="2400" b="1" dirty="0">
                <a:solidFill>
                  <a:srgbClr val="FFFFFF"/>
                </a:solidFill>
              </a:rPr>
              <a:t>.</a:t>
            </a:r>
            <a:endParaRPr lang="en-US" sz="2000" b="1" dirty="0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7" y="3307253"/>
            <a:ext cx="21717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589"/>
            <a:ext cx="18288000" cy="102626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7DEC0E4-B6D8-7771-761D-490421A223BD}"/>
              </a:ext>
            </a:extLst>
          </p:cNvPr>
          <p:cNvSpPr/>
          <p:nvPr/>
        </p:nvSpPr>
        <p:spPr>
          <a:xfrm>
            <a:off x="685800" y="876300"/>
            <a:ext cx="16459200" cy="891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14DE2-602A-3600-FE71-8E6B93D8DB27}"/>
              </a:ext>
            </a:extLst>
          </p:cNvPr>
          <p:cNvSpPr txBox="1"/>
          <p:nvPr/>
        </p:nvSpPr>
        <p:spPr>
          <a:xfrm>
            <a:off x="1524000" y="2019300"/>
            <a:ext cx="15240000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TITOLO: </a:t>
            </a:r>
            <a:r>
              <a:rPr lang="it-IT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INCLUSIONE. LA GENERAZIONE Z COME ACCOGLIE LE DIVERSITA'?</a:t>
            </a:r>
          </a:p>
          <a:p>
            <a:endParaRPr lang="it-IT" sz="2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Obiettivo</a:t>
            </a:r>
            <a:r>
              <a:rPr lang="it-IT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:  </a:t>
            </a:r>
            <a:r>
              <a:rPr lang="it-IT" sz="2400" dirty="0">
                <a:latin typeface="Gill Sans MT" panose="020B0502020104020203" pitchFamily="34" charset="0"/>
              </a:rPr>
              <a:t>confrontarsi sul tema della diversità e accoglienza in gruppo e sviluppare un contenuto video che comunichi il loro punto di vista sul tema</a:t>
            </a:r>
          </a:p>
          <a:p>
            <a:endParaRPr lang="it-IT" sz="2400" b="1" dirty="0">
              <a:latin typeface="Gill Sans MT" panose="020B0502020104020203" pitchFamily="34" charset="0"/>
            </a:endParaRPr>
          </a:p>
          <a:p>
            <a:r>
              <a:rPr lang="it-IT" sz="2400" b="1" dirty="0">
                <a:solidFill>
                  <a:srgbClr val="FF0000"/>
                </a:solidFill>
                <a:latin typeface="Gill Sans MT" panose="020B0502020104020203" pitchFamily="34" charset="0"/>
              </a:rPr>
              <a:t>Tempistiche</a:t>
            </a:r>
            <a:r>
              <a:rPr lang="it-IT" sz="2400" b="1" dirty="0">
                <a:latin typeface="Gill Sans MT" panose="020B0502020104020203" pitchFamily="34" charset="0"/>
              </a:rPr>
              <a:t>:  </a:t>
            </a:r>
          </a:p>
          <a:p>
            <a:r>
              <a:rPr lang="it-IT" sz="2400" dirty="0">
                <a:latin typeface="Gill Sans MT" panose="020B0502020104020203" pitchFamily="34" charset="0"/>
              </a:rPr>
              <a:t>Entro Dicembre 2024 – incontro al Museo per condividere obiettivo e modalità di lavoro</a:t>
            </a:r>
          </a:p>
          <a:p>
            <a:r>
              <a:rPr lang="it-IT" sz="2400" dirty="0">
                <a:latin typeface="Gill Sans MT" panose="020B0502020104020203" pitchFamily="34" charset="0"/>
              </a:rPr>
              <a:t>Entro fine Marzo 2025 – consegna del video al Museo Fratelli Cozzi </a:t>
            </a:r>
          </a:p>
          <a:p>
            <a:r>
              <a:rPr lang="it-IT" sz="2400" dirty="0">
                <a:latin typeface="Gill Sans MT" panose="020B0502020104020203" pitchFamily="34" charset="0"/>
              </a:rPr>
              <a:t>Maggio 2025 – Contest di presentazione del video delle diverse scuole coinvolte</a:t>
            </a:r>
          </a:p>
          <a:p>
            <a:r>
              <a:rPr lang="it-IT" sz="2400" dirty="0">
                <a:latin typeface="Gill Sans MT" panose="020B0502020104020203" pitchFamily="34" charset="0"/>
              </a:rPr>
              <a:t>Fine Maggio – votazione online dei video partecipanti e dichiarazione del vincitore simbolico</a:t>
            </a:r>
          </a:p>
          <a:p>
            <a:endParaRPr lang="it-IT" sz="2400" b="1" dirty="0">
              <a:latin typeface="Gill Sans MT" panose="020B0502020104020203" pitchFamily="34" charset="0"/>
            </a:endParaRPr>
          </a:p>
          <a:p>
            <a:r>
              <a:rPr lang="it-IT" sz="2400" i="1" dirty="0">
                <a:latin typeface="Calibri" panose="020F0502020204030204" pitchFamily="34" charset="0"/>
                <a:ea typeface="Calibri" panose="020F0502020204030204" pitchFamily="34" charset="0"/>
              </a:rPr>
              <a:t>Adesioni entro Ottobre 2024</a:t>
            </a:r>
          </a:p>
          <a:p>
            <a:endParaRPr lang="it-IT" sz="24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i="1" dirty="0">
                <a:latin typeface="Calibri" panose="020F0502020204030204" pitchFamily="34" charset="0"/>
                <a:ea typeface="Calibri" panose="020F0502020204030204" pitchFamily="34" charset="0"/>
              </a:rPr>
              <a:t>Link per esplorare il contest 2023_2024</a:t>
            </a:r>
          </a:p>
          <a:p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https://www.museofratellicozzi.com/news/contest-scuole-2024-vota-il-tuo-progetto-preferito/</a:t>
            </a:r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sz="1600" i="1" dirty="0"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https://www.museofratellicozzi.com/news/contest-scuole-2024-ecco-i-vincitori/</a:t>
            </a:r>
            <a:endParaRPr lang="it-IT" sz="16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000" i="1" dirty="0">
              <a:latin typeface="Calibri" panose="020F0502020204030204" pitchFamily="34" charset="0"/>
            </a:endParaRPr>
          </a:p>
          <a:p>
            <a:r>
              <a:rPr lang="it-IT" sz="2000" i="1" dirty="0">
                <a:latin typeface="Calibri" panose="020F0502020204030204" pitchFamily="34" charset="0"/>
              </a:rPr>
              <a:t>Associazione Friends of Museo Fratelli Cozzi  con il sostegno della Fondazione Comunitaria Ticino Olona</a:t>
            </a:r>
            <a:endParaRPr lang="it-IT" sz="20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5695F8-CC8F-E735-6DB4-E2198983A4F1}"/>
              </a:ext>
            </a:extLst>
          </p:cNvPr>
          <p:cNvSpPr txBox="1"/>
          <p:nvPr/>
        </p:nvSpPr>
        <p:spPr>
          <a:xfrm>
            <a:off x="2819400" y="1104900"/>
            <a:ext cx="130302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Il progetto per le scuole superiori 2024_2025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4978774" y="8642350"/>
            <a:ext cx="2166226" cy="1073150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grafica&#10;&#10;Descrizione generata automaticamente">
            <a:extLst>
              <a:ext uri="{FF2B5EF4-FFF2-40B4-BE49-F238E27FC236}">
                <a16:creationId xmlns:a16="http://schemas.microsoft.com/office/drawing/2014/main" id="{22570616-C33D-3770-2685-25FE20B48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97134"/>
            <a:ext cx="4611633" cy="28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14DE2-602A-3600-FE71-8E6B93D8DB27}"/>
              </a:ext>
            </a:extLst>
          </p:cNvPr>
          <p:cNvSpPr txBox="1"/>
          <p:nvPr/>
        </p:nvSpPr>
        <p:spPr>
          <a:xfrm>
            <a:off x="609600" y="6762634"/>
            <a:ext cx="15240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per esplorare il contest 2023_2024</a:t>
            </a:r>
          </a:p>
          <a:p>
            <a:r>
              <a:rPr lang="it-IT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https://www.museofratellicozzi.com/news/contest-scuole-2024-vota-il-tuo-progetto-preferito/</a:t>
            </a:r>
            <a:endParaRPr lang="it-IT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https://www.museofratellicozzi.com/news/contest-scuole-2024-ecco-i-vincitori/</a:t>
            </a:r>
            <a:endParaRPr lang="it-IT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latin typeface="Calibri" panose="020F0502020204030204" pitchFamily="34" charset="0"/>
              </a:rPr>
              <a:t>Associazione Friends of Museo Fratelli Cozzi</a:t>
            </a:r>
            <a:endParaRPr lang="it-IT" sz="2400" i="1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4956651" y="8409239"/>
            <a:ext cx="2166226" cy="10731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53160" cy="923725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BE253D-60E5-7324-2FC4-0377A7AE0239}"/>
              </a:ext>
            </a:extLst>
          </p:cNvPr>
          <p:cNvSpPr txBox="1"/>
          <p:nvPr/>
        </p:nvSpPr>
        <p:spPr>
          <a:xfrm>
            <a:off x="14249400" y="5715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Gill Sans MT" panose="020B0502020104020203" pitchFamily="34" charset="0"/>
              </a:rPr>
              <a:t>CONTEST EDIZIONE PASSATA</a:t>
            </a:r>
          </a:p>
          <a:p>
            <a:endParaRPr lang="it-IT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0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14DE2-602A-3600-FE71-8E6B93D8DB27}"/>
              </a:ext>
            </a:extLst>
          </p:cNvPr>
          <p:cNvSpPr txBox="1"/>
          <p:nvPr/>
        </p:nvSpPr>
        <p:spPr>
          <a:xfrm>
            <a:off x="594360" y="6993791"/>
            <a:ext cx="15240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Link per esplorare il contest 2023_2024</a:t>
            </a:r>
          </a:p>
          <a:p>
            <a:r>
              <a:rPr lang="it-IT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https://www.museofratellicozzi.com/news/contest-scuole-2024-vota-il-tuo-progetto-preferito/</a:t>
            </a:r>
            <a:endParaRPr lang="it-IT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https://www.museofratellicozzi.com/news/contest-scuole-2024-ecco-i-vincitori/</a:t>
            </a:r>
            <a:endParaRPr lang="it-IT" sz="20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latin typeface="Calibri" panose="020F0502020204030204" pitchFamily="34" charset="0"/>
              </a:rPr>
              <a:t>Associazione Friends of Museo Fratelli Cozzi</a:t>
            </a:r>
            <a:endParaRPr lang="it-IT" sz="2400" i="1" dirty="0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5834360" y="8975073"/>
            <a:ext cx="2166226" cy="10731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0" y="5070395"/>
            <a:ext cx="7117081" cy="474567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1" y="14848"/>
            <a:ext cx="7383017" cy="492291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" y="5086219"/>
            <a:ext cx="7093483" cy="472985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91" y="-7620"/>
            <a:ext cx="742814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700"/>
            <a:ext cx="18288000" cy="1026262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77DEC0E4-B6D8-7771-761D-490421A223BD}"/>
              </a:ext>
            </a:extLst>
          </p:cNvPr>
          <p:cNvSpPr/>
          <p:nvPr/>
        </p:nvSpPr>
        <p:spPr>
          <a:xfrm>
            <a:off x="838200" y="1409700"/>
            <a:ext cx="16002000" cy="83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9414DE2-602A-3600-FE71-8E6B93D8DB27}"/>
              </a:ext>
            </a:extLst>
          </p:cNvPr>
          <p:cNvSpPr txBox="1"/>
          <p:nvPr/>
        </p:nvSpPr>
        <p:spPr>
          <a:xfrm>
            <a:off x="1488504" y="8437547"/>
            <a:ext cx="15240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400" i="1" dirty="0">
                <a:latin typeface="Calibri" panose="020F0502020204030204" pitchFamily="34" charset="0"/>
              </a:rPr>
              <a:t>Associazione Friends of Museo Fratelli Cozzi</a:t>
            </a:r>
            <a:endParaRPr lang="it-IT" sz="2400" i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5695F8-CC8F-E735-6DB4-E2198983A4F1}"/>
              </a:ext>
            </a:extLst>
          </p:cNvPr>
          <p:cNvSpPr txBox="1"/>
          <p:nvPr/>
        </p:nvSpPr>
        <p:spPr>
          <a:xfrm>
            <a:off x="2057400" y="1737344"/>
            <a:ext cx="13030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Gill Sans MT" panose="020B0502020104020203" pitchFamily="34" charset="0"/>
              </a:rPr>
              <a:t>CONTATTI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2718B2A2-A02F-07AE-AA17-8B3FAD85AC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73704" r="40477" b="5433"/>
          <a:stretch/>
        </p:blipFill>
        <p:spPr>
          <a:xfrm>
            <a:off x="14618126" y="8649582"/>
            <a:ext cx="2166226" cy="10731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451302" y="4035012"/>
            <a:ext cx="379851" cy="104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48784" y="3388578"/>
            <a:ext cx="5290416" cy="233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289" tIns="29289" rIns="29289" bIns="29289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it-IT" altLang="it-IT" sz="3200" b="1" dirty="0">
                <a:solidFill>
                  <a:schemeClr val="tx1"/>
                </a:solidFill>
              </a:rPr>
              <a:t>Elisabetta Cozzi</a:t>
            </a:r>
            <a:br>
              <a:rPr lang="it-IT" altLang="it-IT" sz="3200" b="1" dirty="0">
                <a:solidFill>
                  <a:schemeClr val="tx1"/>
                </a:solidFill>
              </a:rPr>
            </a:br>
            <a:r>
              <a:rPr lang="it-IT" altLang="it-IT" sz="2400" dirty="0" err="1">
                <a:solidFill>
                  <a:schemeClr val="tx1"/>
                </a:solidFill>
              </a:rPr>
              <a:t>President</a:t>
            </a:r>
            <a:endParaRPr lang="it-IT" altLang="it-IT" sz="24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it-IT" sz="2800" kern="0" dirty="0">
                <a:solidFill>
                  <a:schemeClr val="tx1"/>
                </a:solidFill>
              </a:rPr>
              <a:t>M: </a:t>
            </a:r>
            <a:r>
              <a:rPr lang="it-IT" sz="2400" kern="0" dirty="0">
                <a:solidFill>
                  <a:schemeClr val="tx1"/>
                </a:solidFill>
              </a:rPr>
              <a:t>+ 39 335 8325552</a:t>
            </a:r>
            <a:endParaRPr lang="it-IT" sz="1050" kern="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it-IT" sz="2400" kern="0" dirty="0">
                <a:solidFill>
                  <a:schemeClr val="tx1"/>
                </a:solidFill>
              </a:rPr>
              <a:t>@: elisabetta@museofratellicozzi.com</a:t>
            </a:r>
          </a:p>
          <a:p>
            <a:pPr algn="l" hangingPunct="1"/>
            <a:endParaRPr lang="it-IT" altLang="it-IT" sz="2400" dirty="0">
              <a:solidFill>
                <a:schemeClr val="tx1"/>
              </a:solidFill>
            </a:endParaRPr>
          </a:p>
          <a:p>
            <a:pPr algn="l" hangingPunct="1"/>
            <a:endParaRPr lang="it-IT" altLang="it-IT" sz="1800" dirty="0">
              <a:solidFill>
                <a:schemeClr val="tx1"/>
              </a:solidFill>
            </a:endParaRPr>
          </a:p>
        </p:txBody>
      </p:sp>
      <p:pic>
        <p:nvPicPr>
          <p:cNvPr id="10" name="Immagine 8" descr="http://www.fratellicozzi.it/wp-content/uploads/mail-image/elisabet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33" y="3229225"/>
            <a:ext cx="1964289" cy="18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548784" y="5409986"/>
            <a:ext cx="5324976" cy="2333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9289" tIns="29289" rIns="29289" bIns="29289" anchor="ctr">
            <a:noAutofit/>
          </a:bodyPr>
          <a:lstStyle>
            <a:lvl1pPr marL="0" marR="0" indent="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15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/>
            <a:r>
              <a:rPr lang="it-IT" altLang="it-IT" sz="3200" b="1" dirty="0">
                <a:solidFill>
                  <a:schemeClr val="tx1"/>
                </a:solidFill>
              </a:rPr>
              <a:t>Laura </a:t>
            </a:r>
            <a:r>
              <a:rPr lang="it-IT" altLang="it-IT" sz="3200" b="1" dirty="0" err="1">
                <a:solidFill>
                  <a:schemeClr val="tx1"/>
                </a:solidFill>
              </a:rPr>
              <a:t>Lavizzari</a:t>
            </a:r>
            <a:endParaRPr lang="it-IT" altLang="it-IT" sz="3200" b="1" dirty="0">
              <a:solidFill>
                <a:schemeClr val="tx1"/>
              </a:solidFill>
            </a:endParaRPr>
          </a:p>
          <a:p>
            <a:pPr algn="l" hangingPunct="1"/>
            <a:r>
              <a:rPr lang="it-IT" altLang="it-IT" sz="2400" dirty="0">
                <a:solidFill>
                  <a:schemeClr val="tx1"/>
                </a:solidFill>
              </a:rPr>
              <a:t>Senior Project Manager</a:t>
            </a:r>
          </a:p>
          <a:p>
            <a:pPr algn="l">
              <a:defRPr/>
            </a:pPr>
            <a:r>
              <a:rPr lang="it-IT" sz="2000" kern="0" dirty="0">
                <a:solidFill>
                  <a:schemeClr val="tx1"/>
                </a:solidFill>
              </a:rPr>
              <a:t> </a:t>
            </a:r>
            <a:r>
              <a:rPr lang="it-IT" sz="2400" kern="0" dirty="0">
                <a:solidFill>
                  <a:schemeClr val="tx1"/>
                </a:solidFill>
              </a:rPr>
              <a:t>M:</a:t>
            </a:r>
            <a:r>
              <a:rPr lang="it-IT" sz="2000" kern="0" dirty="0">
                <a:solidFill>
                  <a:schemeClr val="tx1"/>
                </a:solidFill>
              </a:rPr>
              <a:t> </a:t>
            </a:r>
            <a:r>
              <a:rPr lang="it-IT" sz="2400" kern="0" dirty="0">
                <a:solidFill>
                  <a:schemeClr val="tx1"/>
                </a:solidFill>
              </a:rPr>
              <a:t>+ 39 335 5878049</a:t>
            </a:r>
            <a:r>
              <a:rPr lang="it-IT" sz="1050" kern="0" dirty="0">
                <a:solidFill>
                  <a:schemeClr val="tx1"/>
                </a:solidFill>
              </a:rPr>
              <a:t> </a:t>
            </a:r>
          </a:p>
          <a:p>
            <a:pPr algn="l">
              <a:defRPr/>
            </a:pPr>
            <a:r>
              <a:rPr lang="it-IT" sz="2400" kern="0" dirty="0">
                <a:solidFill>
                  <a:schemeClr val="tx1"/>
                </a:solidFill>
              </a:rPr>
              <a:t>@: laura@museofratellicozzi.com</a:t>
            </a:r>
          </a:p>
          <a:p>
            <a:pPr algn="l" hangingPunct="1"/>
            <a:endParaRPr lang="it-IT" altLang="it-IT" sz="18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0934" y="5880907"/>
            <a:ext cx="2061966" cy="162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410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725</Words>
  <Application>Microsoft Office PowerPoint</Application>
  <PresentationFormat>Personalizzato</PresentationFormat>
  <Paragraphs>65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Calibri</vt:lpstr>
      <vt:lpstr>Dela Gothic One</vt:lpstr>
      <vt:lpstr>Gill Sans MT</vt:lpstr>
      <vt:lpstr>GillSans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</dc:creator>
  <cp:lastModifiedBy>Laura Lala</cp:lastModifiedBy>
  <cp:revision>17</cp:revision>
  <dcterms:created xsi:type="dcterms:W3CDTF">2023-02-10T13:18:21Z</dcterms:created>
  <dcterms:modified xsi:type="dcterms:W3CDTF">2025-03-26T10:52:39Z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2023-02-10T00:00:00Z</vt:filetime>
  </property>
  <property fmtid="{D5CDD505-2E9C-101B-9397-08002B2CF9AE}" pid="3" name="LastSaved">
    <vt:filetime>2023-02-10T00:00:00Z</vt:filetime>
  </property>
</Properties>
</file>